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7" r:id="rId5"/>
    <p:sldId id="268" r:id="rId6"/>
    <p:sldId id="269" r:id="rId7"/>
    <p:sldId id="270" r:id="rId8"/>
    <p:sldId id="271" r:id="rId9"/>
    <p:sldId id="261" r:id="rId10"/>
    <p:sldId id="262" r:id="rId11"/>
    <p:sldId id="263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5F09F21-43ED-497F-B60F-252AB4D6BA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F1932C1-59FD-4454-9ADD-47C9A36137C9}" type="datetimeFigureOut">
              <a:rPr lang="en-US"/>
              <a:pPr>
                <a:defRPr/>
              </a:pPr>
              <a:t>4/26/2010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0FA1B74-5552-4C8E-9CDF-AA50CA3BB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5817E2-23CF-4038-9501-1CE9D2372425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EF759-CE99-4129-BE3B-75BE3CCA08A3}" type="slidenum">
              <a:rPr lang="en-GB" smtClean="0">
                <a:cs typeface="Arial" charset="0"/>
              </a:rPr>
              <a:pPr/>
              <a:t>10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0339C9-4DB5-45D9-A282-6927E7B4DD73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15F8F8-FDB3-4664-BE8A-176F068FB8D3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ACE941-C158-4EF3-93BA-879A0454C3BD}" type="slidenum">
              <a:rPr lang="en-GB" smtClean="0">
                <a:cs typeface="Arial" charset="0"/>
              </a:rPr>
              <a:pPr/>
              <a:t>2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044741-BD1F-4A5B-BEE8-FB9637BFE248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64ED8-91F4-44A7-ACB3-616FD8B2DFDF}" type="slidenum">
              <a:rPr lang="en-GB" smtClean="0">
                <a:cs typeface="Arial" charset="0"/>
              </a:rPr>
              <a:pPr/>
              <a:t>4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A44156-CEED-4DE1-87F9-88366759CC27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B7976E-62C3-43AB-8D99-4C64578021DA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D1D187-662C-46F2-8C37-D1DE03E0F4B9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461A01-E9F4-4422-B28D-18D11E92AEE9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602BE8-FDDD-4130-B156-A3C20A9C2B33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71563" y="0"/>
            <a:ext cx="8072437" cy="5540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500" b="1" u="sng" dirty="0">
                <a:latin typeface="+mj-lt"/>
                <a:cs typeface="+mn-cs"/>
              </a:rPr>
              <a:t>SCHOOL OF PUBLIC POLICY AND PROFESSIONAL PRACTICE</a:t>
            </a:r>
          </a:p>
          <a:p>
            <a:pPr algn="ctr" eaLnBrk="0" hangingPunct="0">
              <a:defRPr/>
            </a:pPr>
            <a:r>
              <a:rPr lang="en-GB" sz="1500" b="1" dirty="0">
                <a:latin typeface="+mj-lt"/>
                <a:cs typeface="+mn-cs"/>
              </a:rPr>
              <a:t>                                                                                      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6ECF-01BA-41AD-A6D2-0E9A8E061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D6DAB-CD04-4E2E-BB36-455FF40C4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9133A-0C4A-4667-8F8C-E4B9279E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71563" y="0"/>
            <a:ext cx="8072437" cy="5540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500" b="1" u="sng" dirty="0">
                <a:latin typeface="+mj-lt"/>
                <a:cs typeface="+mn-cs"/>
              </a:rPr>
              <a:t>SCHOOL OF PUBLIC POLICY AND PROFESSIONAL PRACTICE</a:t>
            </a:r>
          </a:p>
          <a:p>
            <a:pPr algn="ctr" eaLnBrk="0" hangingPunct="0">
              <a:defRPr/>
            </a:pPr>
            <a:r>
              <a:rPr lang="en-GB" sz="1500" b="1" dirty="0">
                <a:latin typeface="+mj-lt"/>
                <a:cs typeface="+mn-cs"/>
              </a:rPr>
              <a:t>                                                                                      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843E-188D-4A3B-BC92-82A2611E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71563" y="0"/>
            <a:ext cx="8072437" cy="5540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500" b="1" u="sng" dirty="0">
                <a:latin typeface="+mj-lt"/>
                <a:cs typeface="+mn-cs"/>
              </a:rPr>
              <a:t>SCHOOL OF PUBLIC POLICY AND PROFESSIONAL PRACTICE</a:t>
            </a:r>
          </a:p>
          <a:p>
            <a:pPr algn="ctr" eaLnBrk="0" hangingPunct="0">
              <a:defRPr/>
            </a:pPr>
            <a:r>
              <a:rPr lang="en-GB" sz="1500" b="1" dirty="0">
                <a:latin typeface="+mj-lt"/>
                <a:cs typeface="+mn-cs"/>
              </a:rPr>
              <a:t>                                                                                      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9B9C-E72C-4D2A-A057-1497814E2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071563" y="0"/>
            <a:ext cx="8072437" cy="5540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500" b="1" u="sng" dirty="0">
                <a:latin typeface="+mj-lt"/>
                <a:cs typeface="+mn-cs"/>
              </a:rPr>
              <a:t>SCHOOL OF PUBLIC POLICY AND PROFESSIONAL PRACTICE</a:t>
            </a:r>
          </a:p>
          <a:p>
            <a:pPr algn="ctr" eaLnBrk="0" hangingPunct="0">
              <a:defRPr/>
            </a:pPr>
            <a:r>
              <a:rPr lang="en-GB" sz="1500" b="1" dirty="0">
                <a:latin typeface="+mj-lt"/>
                <a:cs typeface="+mn-cs"/>
              </a:rPr>
              <a:t>                                                                                      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CAD0-B28E-48F3-9B58-08EEF6B01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71563" y="0"/>
            <a:ext cx="8072437" cy="5540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500" b="1" u="sng" dirty="0">
                <a:latin typeface="+mj-lt"/>
                <a:cs typeface="+mn-cs"/>
              </a:rPr>
              <a:t>SCHOOL OF PUBLIC POLICY AND PROFESSIONAL PRACTICE</a:t>
            </a:r>
          </a:p>
          <a:p>
            <a:pPr algn="ctr" eaLnBrk="0" hangingPunct="0">
              <a:defRPr/>
            </a:pPr>
            <a:r>
              <a:rPr lang="en-GB" sz="1500" b="1" dirty="0">
                <a:latin typeface="+mj-lt"/>
                <a:cs typeface="+mn-cs"/>
              </a:rPr>
              <a:t>                                                                                      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ADD1-EA7A-49C9-BF32-C1103C837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9B76-EB8C-49A5-9FAC-1F8E14AAC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BC40-3D7E-44A2-8078-5F0A29DAA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5C6C-C2D7-4484-A7CA-67D7155A5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1B4F-9748-4C30-8D23-623F96792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 descr="50%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pct50">
            <a:fgClr>
              <a:srgbClr val="CCFF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990600" y="0"/>
            <a:ext cx="8153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 descr="50%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5181600"/>
          </a:xfrm>
          <a:prstGeom prst="rect">
            <a:avLst/>
          </a:prstGeom>
          <a:pattFill prst="pct50">
            <a:fgClr>
              <a:srgbClr val="CCFFCC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5ECF7E7-FBEA-4292-9BE9-972DF091A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66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66800" y="0"/>
            <a:ext cx="59436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10400" y="0"/>
            <a:ext cx="21336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066800" y="2286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pic>
        <p:nvPicPr>
          <p:cNvPr id="1037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72400" y="304800"/>
            <a:ext cx="1371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f/f0/Keele_Hall,_Keele_-_geograph.org.uk_-_1429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6/St_John_the_Baptist_Keele_2222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357188" y="933450"/>
            <a:ext cx="8429625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9563" y="1836738"/>
            <a:ext cx="8429625" cy="397033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 smtClean="0"/>
              <a:t>Beyond 2010: STEM beyond the classroom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>Birmingham Seminar, March 2010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GB" sz="2800" b="1" dirty="0" smtClean="0"/>
              <a:t>The Keele Science PGCE Outdoor Experience</a:t>
            </a:r>
            <a:br>
              <a:rPr lang="en-GB" sz="2800" b="1" dirty="0" smtClean="0"/>
            </a:br>
            <a:r>
              <a:rPr lang="en-US" sz="2800" b="1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>Chris King</a:t>
            </a:r>
            <a:endParaRPr lang="en-US" sz="2800" b="1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038225" y="500063"/>
            <a:ext cx="7748588" cy="571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1911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GB" sz="2000" b="1" smtClean="0"/>
              <a:t>Earth science outdoor workshops available from ESEU</a:t>
            </a:r>
          </a:p>
          <a:p>
            <a:r>
              <a:rPr lang="en-GB" sz="2000" smtClean="0"/>
              <a:t>Earth science out of doors – Earth science activities around your school</a:t>
            </a:r>
          </a:p>
          <a:p>
            <a:r>
              <a:rPr lang="en-GB" sz="2000" smtClean="0"/>
              <a:t>Will my gravestone last? – a workshop in the local graveyard</a:t>
            </a:r>
          </a:p>
          <a:p>
            <a:r>
              <a:rPr lang="en-GB" sz="2000" smtClean="0"/>
              <a:t>‘Any quarry guide’ – use of this guide in a nearby quarry, cutting, cliff or coastal exposure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3"/>
          <a:srcRect t="15128" r="38556" b="24747"/>
          <a:stretch>
            <a:fillRect/>
          </a:stretch>
        </p:blipFill>
        <p:spPr bwMode="auto">
          <a:xfrm>
            <a:off x="4000500" y="3000375"/>
            <a:ext cx="4441825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191125"/>
          </a:xfrm>
          <a:noFill/>
        </p:spPr>
        <p:txBody>
          <a:bodyPr/>
          <a:lstStyle/>
          <a:p>
            <a:r>
              <a:rPr lang="en-GB" sz="2000" smtClean="0"/>
              <a:t>Further Earth science fieldwork activities are available on the Earth Science on Site website, http://www.ukrigs.org.uk/esos/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3"/>
          <a:srcRect l="11967" t="23119" r="12964" b="10245"/>
          <a:stretch>
            <a:fillRect/>
          </a:stretch>
        </p:blipFill>
        <p:spPr bwMode="auto">
          <a:xfrm>
            <a:off x="1357313" y="2143125"/>
            <a:ext cx="6357937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357188" y="933450"/>
            <a:ext cx="8429625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9563" y="1836738"/>
            <a:ext cx="8429625" cy="3970337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 smtClean="0"/>
              <a:t>Beyond 2010: STEM beyond the classroom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>Birmingham Seminar, March 2010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GB" sz="2800" b="1" dirty="0" smtClean="0"/>
              <a:t>The Keele Science PGCE Outdoor Experience</a:t>
            </a:r>
            <a:br>
              <a:rPr lang="en-GB" sz="2800" b="1" dirty="0" smtClean="0"/>
            </a:br>
            <a:r>
              <a:rPr lang="en-US" sz="2800" b="1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Arial Unicode MS" pitchFamily="34" charset="-128"/>
              </a:rPr>
              <a:t>Chris King</a:t>
            </a:r>
            <a:endParaRPr lang="en-US" sz="2800" b="1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038225" y="500063"/>
            <a:ext cx="7748588" cy="571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968750" y="3571875"/>
            <a:ext cx="4960938" cy="302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0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95400"/>
            <a:ext cx="8643938" cy="2133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GB" sz="2400" b="1" smtClean="0"/>
              <a:t>Pre-PGCE Subject Knowledge Enhancement</a:t>
            </a:r>
          </a:p>
          <a:p>
            <a:r>
              <a:rPr lang="en-GB" sz="2000" smtClean="0"/>
              <a:t>Two substantive Subject Knowledge Enhancement pre-PGCE courses are run in Chemistry/Physics, a 36 week course (starting September) and a 24 week course (starting January)</a:t>
            </a:r>
          </a:p>
          <a:p>
            <a:r>
              <a:rPr lang="en-GB" sz="2000" smtClean="0"/>
              <a:t>Both have a series of examined modules, primarily in Chemistry/Physics but also including additional modules in Chemistry/Physics, Biology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3311525"/>
            <a:ext cx="3589338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	and Earth science (as well as a primary placement)</a:t>
            </a:r>
          </a:p>
          <a:p>
            <a:pPr marL="355600" indent="-3556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The 20 hour Earth science module is focussed on a geological cross section through Keele, involving a field visit to key rock formations in the region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1911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GB" sz="2400" b="1" smtClean="0"/>
              <a:t>The PGCE science/specialism course at Keele</a:t>
            </a:r>
          </a:p>
          <a:p>
            <a:r>
              <a:rPr lang="en-GB" sz="2100" i="1" smtClean="0"/>
              <a:t>General strategy: from local to regional, from urban to rural</a:t>
            </a:r>
          </a:p>
          <a:p>
            <a:r>
              <a:rPr lang="en-GB" sz="2100" smtClean="0"/>
              <a:t>Induction day – science ‘treasure hunt’ around the Keele campus</a:t>
            </a:r>
          </a:p>
          <a:p>
            <a:r>
              <a:rPr lang="en-GB" sz="2100" smtClean="0"/>
              <a:t>Late September – residential field visit to Ironbridge Gorge Museum</a:t>
            </a:r>
          </a:p>
          <a:p>
            <a:r>
              <a:rPr lang="en-GB" sz="2100" smtClean="0"/>
              <a:t>Early October – two hour ‘Science around your school’ session on the Keele campus</a:t>
            </a:r>
          </a:p>
          <a:p>
            <a:r>
              <a:rPr lang="en-GB" sz="2100" smtClean="0"/>
              <a:t>Mid October – as part of their introductory Earth Science session, trainees visit a local graveyard for half an hour</a:t>
            </a:r>
          </a:p>
          <a:p>
            <a:r>
              <a:rPr lang="en-GB" sz="2100" smtClean="0"/>
              <a:t>October half term – trainees individually/in groups arrange to visit a Science Centre/Museum and prepare a PowerPoint on its educational potential</a:t>
            </a:r>
          </a:p>
          <a:p>
            <a:r>
              <a:rPr lang="en-GB" sz="2100" smtClean="0"/>
              <a:t>February – trainees present their ‘visit’ PowerPoint</a:t>
            </a:r>
          </a:p>
          <a:p>
            <a:r>
              <a:rPr lang="en-GB" sz="2100" smtClean="0"/>
              <a:t>Early June – residential visit to the Ecton Hill Field Centre on the margin of the southern Pennines</a:t>
            </a:r>
          </a:p>
          <a:p>
            <a:endParaRPr lang="en-GB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95400"/>
            <a:ext cx="8643938" cy="2133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GB" sz="2200" b="1" smtClean="0"/>
              <a:t>Late September – residential field visit to Ironbridge Gorge Museum</a:t>
            </a:r>
          </a:p>
          <a:p>
            <a:r>
              <a:rPr lang="en-GB" sz="2000" smtClean="0"/>
              <a:t>Overnight in one of the Ironbridge Youth Hostels with a team-building activity in the evening</a:t>
            </a:r>
          </a:p>
          <a:p>
            <a:r>
              <a:rPr lang="en-GB" sz="2000" smtClean="0"/>
              <a:t>3 hour sessions in a circus including: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3000375"/>
            <a:ext cx="3303588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5113" indent="-265113" eaLnBrk="0" hangingPunct="0">
              <a:buFont typeface="Arial" pitchFamily="34" charset="0"/>
              <a:buChar char="•"/>
              <a:defRPr/>
            </a:pPr>
            <a:r>
              <a:rPr lang="en-GB" sz="1800" dirty="0">
                <a:latin typeface="+mn-lt"/>
                <a:cs typeface="+mn-cs"/>
              </a:rPr>
              <a:t>Biology – a trail around the </a:t>
            </a:r>
            <a:r>
              <a:rPr lang="en-GB" sz="1800" dirty="0" err="1">
                <a:latin typeface="+mn-lt"/>
                <a:cs typeface="+mn-cs"/>
              </a:rPr>
              <a:t>Blist’s</a:t>
            </a:r>
            <a:r>
              <a:rPr lang="en-GB" sz="1800" dirty="0">
                <a:latin typeface="+mn-lt"/>
                <a:cs typeface="+mn-cs"/>
              </a:rPr>
              <a:t> Hill site</a:t>
            </a:r>
          </a:p>
          <a:p>
            <a:pPr marL="265113" indent="-265113" eaLnBrk="0" hangingPunct="0">
              <a:buFont typeface="Arial" pitchFamily="34" charset="0"/>
              <a:buChar char="•"/>
              <a:defRPr/>
            </a:pPr>
            <a:r>
              <a:rPr lang="en-GB" sz="1800" dirty="0">
                <a:latin typeface="+mn-lt"/>
                <a:cs typeface="+mn-cs"/>
              </a:rPr>
              <a:t>Physics – a range of outdoor physics investigations related to historical activities at Ironbridge</a:t>
            </a:r>
          </a:p>
          <a:p>
            <a:pPr marL="265113" indent="-265113" eaLnBrk="0" hangingPunct="0">
              <a:buFont typeface="Arial" pitchFamily="34" charset="0"/>
              <a:buChar char="•"/>
              <a:defRPr/>
            </a:pPr>
            <a:r>
              <a:rPr lang="en-GB" sz="1800" dirty="0">
                <a:latin typeface="+mn-lt"/>
                <a:cs typeface="+mn-cs"/>
              </a:rPr>
              <a:t>Chemistry – a series of activities at the </a:t>
            </a:r>
            <a:r>
              <a:rPr lang="en-GB" sz="1800" dirty="0" err="1">
                <a:latin typeface="+mn-lt"/>
                <a:cs typeface="+mn-cs"/>
              </a:rPr>
              <a:t>Enginuity</a:t>
            </a:r>
            <a:r>
              <a:rPr lang="en-GB" sz="1800" dirty="0">
                <a:latin typeface="+mn-lt"/>
                <a:cs typeface="+mn-cs"/>
              </a:rPr>
              <a:t> Site – including ‘blast furnace on a splint’</a:t>
            </a:r>
          </a:p>
          <a:p>
            <a:pPr marL="265113" indent="-265113" eaLnBrk="0" hangingPunct="0">
              <a:buFont typeface="Arial" pitchFamily="34" charset="0"/>
              <a:buChar char="•"/>
              <a:defRPr/>
            </a:pPr>
            <a:r>
              <a:rPr lang="en-GB" sz="1800" dirty="0">
                <a:latin typeface="+mn-lt"/>
                <a:cs typeface="+mn-cs"/>
              </a:rPr>
              <a:t>Earth science – a DIY trail around Ironbridge village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21508" name="Picture 2" descr="http://upload.wikimedia.org/wikipedia/commons/4/41/Ironbrid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429000"/>
            <a:ext cx="464343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95400"/>
            <a:ext cx="8643938" cy="2133600"/>
          </a:xfrm>
          <a:noFill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200" b="1" dirty="0" smtClean="0"/>
              <a:t>Early October – two hour ‘Science around your school’ session on the Keele campus</a:t>
            </a:r>
          </a:p>
          <a:p>
            <a:pPr>
              <a:defRPr/>
            </a:pPr>
            <a:r>
              <a:rPr lang="en-GB" sz="2000" dirty="0" smtClean="0"/>
              <a:t>Why fieldwork? How fieldwork? What fieldwork?</a:t>
            </a:r>
          </a:p>
          <a:p>
            <a:pPr>
              <a:defRPr/>
            </a:pPr>
            <a:r>
              <a:rPr lang="en-GB" sz="2000" dirty="0" smtClean="0"/>
              <a:t>Environmental evaluation, 1, 2 &amp; 3</a:t>
            </a:r>
          </a:p>
          <a:p>
            <a:pPr>
              <a:defRPr/>
            </a:pPr>
            <a:r>
              <a:rPr lang="en-GB" sz="2000" dirty="0" smtClean="0"/>
              <a:t>Ecological progression, 1 &amp; 2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3109913"/>
            <a:ext cx="3589338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Stress and strain in the environment</a:t>
            </a:r>
          </a:p>
          <a:p>
            <a:pPr marL="355600" indent="-3556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Preserving the evidence – recreating the past</a:t>
            </a:r>
          </a:p>
          <a:p>
            <a:pPr marL="355600" indent="-3556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Quarry calculations</a:t>
            </a:r>
          </a:p>
          <a:p>
            <a:pPr marL="355600" indent="-3556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Chemical colour conundrum</a:t>
            </a:r>
          </a:p>
          <a:p>
            <a:pPr marL="355600" indent="-355600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Stress and strain in the past</a:t>
            </a:r>
          </a:p>
          <a:p>
            <a:pPr marL="355600" indent="-355600" eaLnBrk="0" hangingPunct="0"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  <a:p>
            <a:pPr marL="269875" indent="-269875" eaLnBrk="0" hangingPunct="0"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</p:txBody>
      </p:sp>
      <p:pic>
        <p:nvPicPr>
          <p:cNvPr id="23556" name="Picture 2" descr="http://upload.wikimedia.org/wikipedia/commons/4/41/Ironbrid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429000"/>
            <a:ext cx="464343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File:Keele Hall, Keele - geograph.org.uk - 1429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194050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95400"/>
            <a:ext cx="8643938" cy="2133600"/>
          </a:xfrm>
          <a:noFill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200" b="1" dirty="0" smtClean="0"/>
              <a:t>Mid October – as part of their introductory Earth Science session, trainees visit a local graveyard for half an hour</a:t>
            </a:r>
          </a:p>
          <a:p>
            <a:pPr>
              <a:defRPr/>
            </a:pPr>
            <a:r>
              <a:rPr lang="en-GB" sz="2000" dirty="0" smtClean="0"/>
              <a:t>‘Found in the ground’</a:t>
            </a:r>
          </a:p>
          <a:p>
            <a:pPr>
              <a:defRPr/>
            </a:pPr>
            <a:r>
              <a:rPr lang="en-GB" sz="2000" dirty="0" smtClean="0"/>
              <a:t>‘Spot that rock’</a:t>
            </a:r>
          </a:p>
          <a:p>
            <a:pPr>
              <a:defRPr/>
            </a:pPr>
            <a:r>
              <a:rPr lang="en-GB" sz="2000" dirty="0" smtClean="0"/>
              <a:t>Graveyard visit including:</a:t>
            </a:r>
          </a:p>
          <a:p>
            <a:pPr>
              <a:defRPr/>
            </a:pP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3109913"/>
            <a:ext cx="4071938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9875" indent="-269875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Is there a pattern in rock type distribution?</a:t>
            </a:r>
          </a:p>
          <a:p>
            <a:pPr marL="269875" indent="-269875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Which aspects of gravestones weather most quickly?</a:t>
            </a:r>
          </a:p>
          <a:p>
            <a:pPr marL="269875" indent="-269875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Are some forms more lichen-covered than others?</a:t>
            </a:r>
          </a:p>
          <a:p>
            <a:pPr marL="269875" indent="-269875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Do gravestones weather most quickly under trees or in the open?</a:t>
            </a:r>
          </a:p>
          <a:p>
            <a:pPr marL="269875" indent="-269875" eaLnBrk="0" hangingPunct="0"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How can a a tyre gauge be used to find out how fast marble weathers?</a:t>
            </a:r>
          </a:p>
          <a:p>
            <a:pPr marL="269875" indent="-269875" eaLnBrk="0" hangingPunct="0"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</p:txBody>
      </p:sp>
      <p:pic>
        <p:nvPicPr>
          <p:cNvPr id="25604" name="Picture 2" descr="File:St John the Baptist Keele 222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8644" b="12773"/>
          <a:stretch>
            <a:fillRect/>
          </a:stretch>
        </p:blipFill>
        <p:spPr bwMode="auto">
          <a:xfrm>
            <a:off x="5000625" y="2214563"/>
            <a:ext cx="350678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95400"/>
            <a:ext cx="8643938" cy="2133600"/>
          </a:xfrm>
          <a:noFill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200" b="1" dirty="0" smtClean="0"/>
              <a:t>October half term – trainees individually/in groups arrange to visit a Science Centre/Museum and prepare a PowerPoint on its educational potential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GB" sz="2000" dirty="0" smtClean="0"/>
              <a:t>Consider:</a:t>
            </a:r>
          </a:p>
          <a:p>
            <a:pPr>
              <a:spcBef>
                <a:spcPts val="300"/>
              </a:spcBef>
              <a:defRPr/>
            </a:pPr>
            <a:r>
              <a:rPr lang="en-GB" sz="2000" dirty="0" smtClean="0"/>
              <a:t>what the centre/museum has to offer;</a:t>
            </a:r>
          </a:p>
          <a:p>
            <a:pPr>
              <a:spcBef>
                <a:spcPts val="300"/>
              </a:spcBef>
              <a:defRPr/>
            </a:pPr>
            <a:r>
              <a:rPr lang="en-GB" sz="2000" dirty="0" smtClean="0"/>
              <a:t>cost;</a:t>
            </a:r>
          </a:p>
          <a:p>
            <a:pPr>
              <a:spcBef>
                <a:spcPts val="300"/>
              </a:spcBef>
              <a:defRPr/>
            </a:pPr>
            <a:r>
              <a:rPr lang="en-GB" sz="2000" dirty="0" smtClean="0"/>
              <a:t>your science education aims and objectives for a school group;</a:t>
            </a:r>
          </a:p>
          <a:p>
            <a:pPr>
              <a:spcBef>
                <a:spcPts val="300"/>
              </a:spcBef>
              <a:defRPr/>
            </a:pPr>
            <a:r>
              <a:rPr lang="en-GB" sz="2000" dirty="0" smtClean="0"/>
              <a:t>what support is available from the centre/museum; </a:t>
            </a:r>
          </a:p>
          <a:p>
            <a:pPr>
              <a:defRPr/>
            </a:pP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79400" y="4040188"/>
            <a:ext cx="4071938" cy="263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4013" indent="-354013" eaLnBrk="0" hangingPunct="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what activities you would </a:t>
            </a:r>
            <a:r>
              <a:rPr lang="en-GB" sz="2000" dirty="0">
                <a:latin typeface="+mn-lt"/>
                <a:cs typeface="+mn-cs"/>
              </a:rPr>
              <a:t>plan;</a:t>
            </a:r>
            <a:endParaRPr lang="en-GB" sz="2000" dirty="0">
              <a:latin typeface="+mn-lt"/>
              <a:cs typeface="+mn-cs"/>
            </a:endParaRPr>
          </a:p>
          <a:p>
            <a:pPr marL="354013" indent="-354013" eaLnBrk="0" hangingPunct="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what pre-visit and </a:t>
            </a:r>
            <a:r>
              <a:rPr lang="en-GB" sz="2000" dirty="0">
                <a:latin typeface="+mn-lt"/>
                <a:cs typeface="+mn-cs"/>
              </a:rPr>
              <a:t>post-visit </a:t>
            </a:r>
            <a:r>
              <a:rPr lang="en-GB" sz="2000" dirty="0">
                <a:latin typeface="+mn-lt"/>
                <a:cs typeface="+mn-cs"/>
              </a:rPr>
              <a:t>activities you would do in school;</a:t>
            </a:r>
          </a:p>
          <a:p>
            <a:pPr marL="354013" indent="-354013" eaLnBrk="0" hangingPunct="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what organisational matters would need to be attended </a:t>
            </a:r>
            <a:r>
              <a:rPr lang="en-GB" sz="2000" dirty="0">
                <a:latin typeface="+mn-lt"/>
                <a:cs typeface="+mn-cs"/>
              </a:rPr>
              <a:t>to.</a:t>
            </a:r>
            <a:endParaRPr lang="en-GB" sz="2000" dirty="0">
              <a:latin typeface="+mn-lt"/>
              <a:cs typeface="+mn-cs"/>
            </a:endParaRPr>
          </a:p>
          <a:p>
            <a:pPr marL="269875" indent="-269875" eaLnBrk="0" hangingPunct="0"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  <a:p>
            <a:pPr marL="269875" indent="-269875" eaLnBrk="0" hangingPunct="0"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 l="14420" t="15451" r="14507" b="42059"/>
          <a:stretch>
            <a:fillRect/>
          </a:stretch>
        </p:blipFill>
        <p:spPr bwMode="auto">
          <a:xfrm>
            <a:off x="4351338" y="4357688"/>
            <a:ext cx="457835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95400"/>
            <a:ext cx="8643938" cy="2133600"/>
          </a:xfrm>
          <a:noFill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200" b="1" dirty="0" smtClean="0"/>
              <a:t>Early June – residential visit to the Ecton Hill Field Centre on the margin of the southern Pennines</a:t>
            </a:r>
          </a:p>
          <a:p>
            <a:pPr>
              <a:defRPr/>
            </a:pPr>
            <a:r>
              <a:rPr lang="en-GB" sz="2000" dirty="0" smtClean="0"/>
              <a:t>Overnight in the </a:t>
            </a:r>
            <a:r>
              <a:rPr lang="en-GB" sz="2000" dirty="0" err="1" smtClean="0"/>
              <a:t>Ilam</a:t>
            </a:r>
            <a:r>
              <a:rPr lang="en-GB" sz="2000" dirty="0" smtClean="0"/>
              <a:t> Youth Hostel</a:t>
            </a:r>
          </a:p>
          <a:p>
            <a:pPr>
              <a:defRPr/>
            </a:pPr>
            <a:r>
              <a:rPr lang="en-GB" sz="2000" dirty="0" smtClean="0"/>
              <a:t>A historical copper mine, including ‘black powder’ store, James Watt’s engine house, spoil heaps of minerals, mineral processing remains</a:t>
            </a:r>
          </a:p>
          <a:p>
            <a:pPr>
              <a:defRPr/>
            </a:pPr>
            <a:r>
              <a:rPr lang="en-GB" sz="2000" dirty="0" smtClean="0"/>
              <a:t>Visit into the mine</a:t>
            </a:r>
          </a:p>
          <a:p>
            <a:pPr>
              <a:defRPr/>
            </a:pPr>
            <a:r>
              <a:rPr lang="en-GB" sz="2000" dirty="0" smtClean="0"/>
              <a:t>Make and test black powder; outdoor chemistry to identify elements in minerals; investigations into pulleys and mineral densities; testing the ‘Any quarry guide’; carrying out a river survey, recreating past environments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 l="1183" t="14897" r="37395" b="65622"/>
          <a:stretch>
            <a:fillRect/>
          </a:stretch>
        </p:blipFill>
        <p:spPr bwMode="auto">
          <a:xfrm>
            <a:off x="571500" y="4714875"/>
            <a:ext cx="7916863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 descr="50%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191125"/>
          </a:xfrm>
          <a:noFill/>
        </p:spPr>
        <p:txBody>
          <a:bodyPr/>
          <a:lstStyle/>
          <a:p>
            <a:r>
              <a:rPr lang="en-GB" sz="2000" smtClean="0"/>
              <a:t>Some of these Earth science activities are available through the ESEU team from the website at http://www.earthscienceeducation.com</a:t>
            </a:r>
          </a:p>
          <a:p>
            <a:endParaRPr lang="en-GB" sz="2000" smtClean="0"/>
          </a:p>
          <a:p>
            <a:endParaRPr lang="en-GB" sz="20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20013" cy="5334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‘</a:t>
            </a:r>
            <a:r>
              <a:rPr lang="en-GB" sz="2800" dirty="0" smtClean="0"/>
              <a:t>Outdoor’ experiences on the Keele Courses</a:t>
            </a:r>
            <a:endParaRPr lang="en-GB" sz="2800" dirty="0"/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3"/>
          <a:srcRect t="15128" r="38556" b="24747"/>
          <a:stretch>
            <a:fillRect/>
          </a:stretch>
        </p:blipFill>
        <p:spPr bwMode="auto">
          <a:xfrm>
            <a:off x="1577975" y="2143125"/>
            <a:ext cx="5786438" cy="452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774</TotalTime>
  <Words>725</Words>
  <Application>Microsoft Office PowerPoint</Application>
  <PresentationFormat>On-screen Show (4:3)</PresentationFormat>
  <Paragraphs>83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Times New Roman</vt:lpstr>
      <vt:lpstr>Arial</vt:lpstr>
      <vt:lpstr>Calibri</vt:lpstr>
      <vt:lpstr>Arial Unicode MS</vt:lpstr>
      <vt:lpstr>Blank Presentation</vt:lpstr>
      <vt:lpstr>Blank Presentation</vt:lpstr>
      <vt:lpstr>Blank Presentation</vt:lpstr>
      <vt:lpstr>Blank Presentation</vt:lpstr>
      <vt:lpstr>Blank Presentation</vt:lpstr>
      <vt:lpstr>Blank Presentation</vt:lpstr>
      <vt:lpstr>Beyond 2010: STEM beyond the classroom  Birmingham Seminar, March 2010    The Keele Science PGCE Outdoor Experience  Chris King</vt:lpstr>
      <vt:lpstr>‘Outdoor’ experiences on the Keele Courses</vt:lpstr>
      <vt:lpstr>‘Outdoor’ experiences on the Keele Courses</vt:lpstr>
      <vt:lpstr>‘Outdoor’ experiences on the Keele Courses</vt:lpstr>
      <vt:lpstr>‘Outdoor’ experiences on the Keele Courses</vt:lpstr>
      <vt:lpstr>‘Outdoor’ experiences on the Keele Courses</vt:lpstr>
      <vt:lpstr>‘Outdoor’ experiences on the Keele Courses</vt:lpstr>
      <vt:lpstr>‘Outdoor’ experiences on the Keele Courses</vt:lpstr>
      <vt:lpstr>‘Outdoor’ experiences on the Keele Courses</vt:lpstr>
      <vt:lpstr>‘Outdoor’ experiences on the Keele Courses</vt:lpstr>
      <vt:lpstr>‘Outdoor’ experiences on the Keele Courses</vt:lpstr>
      <vt:lpstr>Beyond 2010: STEM beyond the classroom  Birmingham Seminar, March 2010    The Keele Science PGCE Outdoor Experience  Chris King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C.J.H.King</dc:creator>
  <cp:lastModifiedBy>westbrookg</cp:lastModifiedBy>
  <cp:revision>41</cp:revision>
  <cp:lastPrinted>2007-09-13T10:17:59Z</cp:lastPrinted>
  <dcterms:created xsi:type="dcterms:W3CDTF">2005-08-26T20:54:14Z</dcterms:created>
  <dcterms:modified xsi:type="dcterms:W3CDTF">2010-04-26T11:55:02Z</dcterms:modified>
</cp:coreProperties>
</file>